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Lato" panose="020B0604020202020204" charset="0"/>
      <p:regular r:id="rId33"/>
      <p:bold r:id="rId34"/>
      <p:italic r:id="rId35"/>
      <p:boldItalic r:id="rId36"/>
    </p:embeddedFont>
    <p:embeddedFont>
      <p:font typeface="Proxima Nova"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aefb474ba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aefb474ba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efb474ba2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aefb474b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aefb474ba2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aefb474ba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efb474ba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efb474ba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efb474ba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efb474ba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f244cff8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f244cff8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f244cff8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f244cff8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efb474ba2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efb474ba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f244cff8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f244cff8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f244cff8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f244cff8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efb474ba2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efb474ba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f244cff8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f244cff8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f244cff8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f244cff8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af444874e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af444874e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efb474ba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efb474ba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f4953f5d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af4953f5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efb474ba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efb474ba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efb474ba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efb474ba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Alex</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efb474ba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efb474ba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efb474ba2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efb474ba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Aeon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efb474ba2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efb474ba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efb474ba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efb474b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aefe94895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aefe9489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aefb474ba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aefb474ba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aefe94895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aefe94895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aefb474ba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aefb474ba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aefb474ba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aefb474ba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 1-7</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efb474ba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aefb474ba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efb474ba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efb474ba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5655100" y="2304686"/>
            <a:ext cx="3488898" cy="2838811"/>
          </a:xfrm>
          <a:prstGeom prst="rect">
            <a:avLst/>
          </a:prstGeom>
          <a:noFill/>
          <a:ln>
            <a:noFill/>
          </a:ln>
        </p:spPr>
      </p:pic>
      <p:sp>
        <p:nvSpPr>
          <p:cNvPr id="60" name="Google Shape;60;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Clustering Techniques Applied to Lightning Data</a:t>
            </a:r>
            <a:endParaRPr/>
          </a:p>
        </p:txBody>
      </p:sp>
      <p:sp>
        <p:nvSpPr>
          <p:cNvPr id="61" name="Google Shape;61;p13"/>
          <p:cNvSpPr txBox="1">
            <a:spLocks noGrp="1"/>
          </p:cNvSpPr>
          <p:nvPr>
            <p:ph type="subTitle" idx="1"/>
          </p:nvPr>
        </p:nvSpPr>
        <p:spPr>
          <a:xfrm>
            <a:off x="851502" y="3197275"/>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Squeem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Fuzzy C-Means (FCM)</a:t>
            </a:r>
            <a:endParaRPr/>
          </a:p>
        </p:txBody>
      </p:sp>
      <p:sp>
        <p:nvSpPr>
          <p:cNvPr id="114" name="Google Shape;11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Fuzzy C-Means is a lot like K-Means in which it partitions the data into clusters, with the center of each cluster being the mean of every data point in the cluster. The algorithm minimizes the distance of each point to each centroid.</a:t>
            </a:r>
            <a:endParaRPr/>
          </a:p>
          <a:p>
            <a:pPr marL="0" lvl="0" indent="0" algn="l" rtl="0">
              <a:spcBef>
                <a:spcPts val="1600"/>
              </a:spcBef>
              <a:spcAft>
                <a:spcPts val="1600"/>
              </a:spcAft>
              <a:buNone/>
            </a:pPr>
            <a:r>
              <a:rPr lang="en"/>
              <a:t>Instead of defining each data point as being a binary “in” or “out” of a cluster, it instead has a membership rating to each cluster, ranging from 0 to 1.</a:t>
            </a:r>
            <a:endParaRPr/>
          </a:p>
        </p:txBody>
      </p:sp>
      <p:pic>
        <p:nvPicPr>
          <p:cNvPr id="115" name="Google Shape;115;p22"/>
          <p:cNvPicPr preferRelativeResize="0"/>
          <p:nvPr/>
        </p:nvPicPr>
        <p:blipFill>
          <a:blip r:embed="rId3">
            <a:alphaModFix/>
          </a:blip>
          <a:stretch>
            <a:fillRect/>
          </a:stretch>
        </p:blipFill>
        <p:spPr>
          <a:xfrm>
            <a:off x="1376838" y="3641446"/>
            <a:ext cx="2778775" cy="1330425"/>
          </a:xfrm>
          <a:prstGeom prst="rect">
            <a:avLst/>
          </a:prstGeom>
          <a:noFill/>
          <a:ln>
            <a:noFill/>
          </a:ln>
        </p:spPr>
      </p:pic>
      <p:pic>
        <p:nvPicPr>
          <p:cNvPr id="116" name="Google Shape;116;p22"/>
          <p:cNvPicPr preferRelativeResize="0"/>
          <p:nvPr/>
        </p:nvPicPr>
        <p:blipFill>
          <a:blip r:embed="rId4">
            <a:alphaModFix/>
          </a:blip>
          <a:stretch>
            <a:fillRect/>
          </a:stretch>
        </p:blipFill>
        <p:spPr>
          <a:xfrm>
            <a:off x="4943695" y="3488095"/>
            <a:ext cx="2117275" cy="154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Now the Question: Which method best reflects what we expect in the real world?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expect in the real world?</a:t>
            </a:r>
            <a:endParaRPr/>
          </a:p>
        </p:txBody>
      </p:sp>
      <p:sp>
        <p:nvSpPr>
          <p:cNvPr id="127" name="Google Shape;12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Clusters of lightning should roughly reflect the structure of clouds and rain bands, in that there will be a curved structure while also being close together.  Especially when it comes to tropical cyclones, the structure of the clusters should mimic their appearance.</a:t>
            </a:r>
            <a:endParaRPr/>
          </a:p>
        </p:txBody>
      </p:sp>
      <p:pic>
        <p:nvPicPr>
          <p:cNvPr id="128" name="Google Shape;128;p24"/>
          <p:cNvPicPr preferRelativeResize="0"/>
          <p:nvPr/>
        </p:nvPicPr>
        <p:blipFill>
          <a:blip r:embed="rId3">
            <a:alphaModFix/>
          </a:blip>
          <a:stretch>
            <a:fillRect/>
          </a:stretch>
        </p:blipFill>
        <p:spPr>
          <a:xfrm>
            <a:off x="3451975" y="3110100"/>
            <a:ext cx="2243650" cy="1678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Comparing Each Algorithm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and FCM</a:t>
            </a:r>
            <a:endParaRPr/>
          </a:p>
          <a:p>
            <a:pPr marL="0" lvl="0" indent="0" algn="l" rtl="0">
              <a:spcBef>
                <a:spcPts val="0"/>
              </a:spcBef>
              <a:spcAft>
                <a:spcPts val="0"/>
              </a:spcAft>
              <a:buNone/>
            </a:pPr>
            <a:endParaRPr/>
          </a:p>
        </p:txBody>
      </p:sp>
      <p:sp>
        <p:nvSpPr>
          <p:cNvPr id="139" name="Google Shape;139;p26"/>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 similarity</a:t>
            </a:r>
            <a:endParaRPr/>
          </a:p>
        </p:txBody>
      </p:sp>
      <p:pic>
        <p:nvPicPr>
          <p:cNvPr id="140" name="Google Shape;140;p26"/>
          <p:cNvPicPr preferRelativeResize="0"/>
          <p:nvPr/>
        </p:nvPicPr>
        <p:blipFill>
          <a:blip r:embed="rId3">
            <a:alphaModFix/>
          </a:blip>
          <a:stretch>
            <a:fillRect/>
          </a:stretch>
        </p:blipFill>
        <p:spPr>
          <a:xfrm>
            <a:off x="2230223" y="2321585"/>
            <a:ext cx="4683550" cy="266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and FCM</a:t>
            </a:r>
            <a:endParaRPr/>
          </a:p>
          <a:p>
            <a:pPr marL="0" lvl="0" indent="0" algn="l" rtl="0">
              <a:spcBef>
                <a:spcPts val="0"/>
              </a:spcBef>
              <a:spcAft>
                <a:spcPts val="0"/>
              </a:spcAft>
              <a:buNone/>
            </a:pPr>
            <a:endParaRPr/>
          </a:p>
        </p:txBody>
      </p:sp>
      <p:sp>
        <p:nvSpPr>
          <p:cNvPr id="146" name="Google Shape;146;p27"/>
          <p:cNvSpPr txBox="1">
            <a:spLocks noGrp="1"/>
          </p:cNvSpPr>
          <p:nvPr>
            <p:ph type="body" idx="1"/>
          </p:nvPr>
        </p:nvSpPr>
        <p:spPr>
          <a:xfrm>
            <a:off x="727650" y="1853850"/>
            <a:ext cx="76887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98.8% similarity</a:t>
            </a:r>
            <a:endParaRPr/>
          </a:p>
        </p:txBody>
      </p:sp>
      <p:pic>
        <p:nvPicPr>
          <p:cNvPr id="147" name="Google Shape;147;p27"/>
          <p:cNvPicPr preferRelativeResize="0"/>
          <p:nvPr/>
        </p:nvPicPr>
        <p:blipFill>
          <a:blip r:embed="rId3">
            <a:alphaModFix/>
          </a:blip>
          <a:stretch>
            <a:fillRect/>
          </a:stretch>
        </p:blipFill>
        <p:spPr>
          <a:xfrm>
            <a:off x="2232038" y="2322673"/>
            <a:ext cx="4683519" cy="2668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and FCM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nvGrpSpPr>
          <p:cNvPr id="153" name="Google Shape;153;p28"/>
          <p:cNvGrpSpPr/>
          <p:nvPr/>
        </p:nvGrpSpPr>
        <p:grpSpPr>
          <a:xfrm>
            <a:off x="2795182" y="1866119"/>
            <a:ext cx="6296825" cy="3277378"/>
            <a:chOff x="1423582" y="1866119"/>
            <a:chExt cx="6296825" cy="3277378"/>
          </a:xfrm>
        </p:grpSpPr>
        <p:pic>
          <p:nvPicPr>
            <p:cNvPr id="154" name="Google Shape;154;p28"/>
            <p:cNvPicPr preferRelativeResize="0"/>
            <p:nvPr/>
          </p:nvPicPr>
          <p:blipFill>
            <a:blip r:embed="rId3">
              <a:alphaModFix/>
            </a:blip>
            <a:stretch>
              <a:fillRect/>
            </a:stretch>
          </p:blipFill>
          <p:spPr>
            <a:xfrm>
              <a:off x="4619557" y="3376794"/>
              <a:ext cx="3100850" cy="1766703"/>
            </a:xfrm>
            <a:prstGeom prst="rect">
              <a:avLst/>
            </a:prstGeom>
            <a:noFill/>
            <a:ln>
              <a:noFill/>
            </a:ln>
          </p:spPr>
        </p:pic>
        <p:sp>
          <p:nvSpPr>
            <p:cNvPr id="155" name="Google Shape;155;p28"/>
            <p:cNvSpPr/>
            <p:nvPr/>
          </p:nvSpPr>
          <p:spPr>
            <a:xfrm>
              <a:off x="6036825" y="3402000"/>
              <a:ext cx="369600" cy="209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28"/>
            <p:cNvPicPr preferRelativeResize="0"/>
            <p:nvPr/>
          </p:nvPicPr>
          <p:blipFill>
            <a:blip r:embed="rId4">
              <a:alphaModFix/>
            </a:blip>
            <a:stretch>
              <a:fillRect/>
            </a:stretch>
          </p:blipFill>
          <p:spPr>
            <a:xfrm>
              <a:off x="1423582" y="3376794"/>
              <a:ext cx="3100850" cy="1766700"/>
            </a:xfrm>
            <a:prstGeom prst="rect">
              <a:avLst/>
            </a:prstGeom>
            <a:noFill/>
            <a:ln>
              <a:noFill/>
            </a:ln>
          </p:spPr>
        </p:pic>
        <p:sp>
          <p:nvSpPr>
            <p:cNvPr id="157" name="Google Shape;157;p28"/>
            <p:cNvSpPr/>
            <p:nvPr/>
          </p:nvSpPr>
          <p:spPr>
            <a:xfrm>
              <a:off x="2836425" y="3325800"/>
              <a:ext cx="369600" cy="209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8"/>
            <p:cNvPicPr preferRelativeResize="0"/>
            <p:nvPr/>
          </p:nvPicPr>
          <p:blipFill>
            <a:blip r:embed="rId5">
              <a:alphaModFix/>
            </a:blip>
            <a:stretch>
              <a:fillRect/>
            </a:stretch>
          </p:blipFill>
          <p:spPr>
            <a:xfrm>
              <a:off x="1423582" y="1866119"/>
              <a:ext cx="3100850" cy="1766703"/>
            </a:xfrm>
            <a:prstGeom prst="rect">
              <a:avLst/>
            </a:prstGeom>
            <a:noFill/>
            <a:ln>
              <a:noFill/>
            </a:ln>
          </p:spPr>
        </p:pic>
        <p:pic>
          <p:nvPicPr>
            <p:cNvPr id="159" name="Google Shape;159;p28"/>
            <p:cNvPicPr preferRelativeResize="0"/>
            <p:nvPr/>
          </p:nvPicPr>
          <p:blipFill>
            <a:blip r:embed="rId6">
              <a:alphaModFix/>
            </a:blip>
            <a:stretch>
              <a:fillRect/>
            </a:stretch>
          </p:blipFill>
          <p:spPr>
            <a:xfrm>
              <a:off x="4619562" y="1866125"/>
              <a:ext cx="3100840" cy="1766700"/>
            </a:xfrm>
            <a:prstGeom prst="rect">
              <a:avLst/>
            </a:prstGeom>
            <a:noFill/>
            <a:ln>
              <a:noFill/>
            </a:ln>
          </p:spPr>
        </p:pic>
      </p:grpSp>
      <p:pic>
        <p:nvPicPr>
          <p:cNvPr id="160" name="Google Shape;160;p28"/>
          <p:cNvPicPr preferRelativeResize="0"/>
          <p:nvPr/>
        </p:nvPicPr>
        <p:blipFill>
          <a:blip r:embed="rId7">
            <a:alphaModFix/>
          </a:blip>
          <a:stretch>
            <a:fillRect/>
          </a:stretch>
        </p:blipFill>
        <p:spPr>
          <a:xfrm>
            <a:off x="0" y="2708538"/>
            <a:ext cx="2795175" cy="1592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and FCM</a:t>
            </a:r>
            <a:endParaRPr/>
          </a:p>
        </p:txBody>
      </p:sp>
      <p:pic>
        <p:nvPicPr>
          <p:cNvPr id="166" name="Google Shape;166;p29"/>
          <p:cNvPicPr preferRelativeResize="0"/>
          <p:nvPr/>
        </p:nvPicPr>
        <p:blipFill>
          <a:blip r:embed="rId3">
            <a:alphaModFix/>
          </a:blip>
          <a:stretch>
            <a:fillRect/>
          </a:stretch>
        </p:blipFill>
        <p:spPr>
          <a:xfrm>
            <a:off x="729450" y="2006250"/>
            <a:ext cx="3581400" cy="2647950"/>
          </a:xfrm>
          <a:prstGeom prst="rect">
            <a:avLst/>
          </a:prstGeom>
          <a:noFill/>
          <a:ln>
            <a:noFill/>
          </a:ln>
        </p:spPr>
      </p:pic>
      <p:pic>
        <p:nvPicPr>
          <p:cNvPr id="167" name="Google Shape;167;p29"/>
          <p:cNvPicPr preferRelativeResize="0"/>
          <p:nvPr/>
        </p:nvPicPr>
        <p:blipFill>
          <a:blip r:embed="rId4">
            <a:alphaModFix/>
          </a:blip>
          <a:stretch>
            <a:fillRect/>
          </a:stretch>
        </p:blipFill>
        <p:spPr>
          <a:xfrm>
            <a:off x="4779600" y="2006250"/>
            <a:ext cx="3638550" cy="2647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and FCM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nvGrpSpPr>
          <p:cNvPr id="173" name="Google Shape;173;p30"/>
          <p:cNvGrpSpPr/>
          <p:nvPr/>
        </p:nvGrpSpPr>
        <p:grpSpPr>
          <a:xfrm>
            <a:off x="2822182" y="1853844"/>
            <a:ext cx="6296826" cy="3277378"/>
            <a:chOff x="1423582" y="1866119"/>
            <a:chExt cx="6296826" cy="3277378"/>
          </a:xfrm>
        </p:grpSpPr>
        <p:pic>
          <p:nvPicPr>
            <p:cNvPr id="174" name="Google Shape;174;p30"/>
            <p:cNvPicPr preferRelativeResize="0"/>
            <p:nvPr/>
          </p:nvPicPr>
          <p:blipFill rotWithShape="1">
            <a:blip r:embed="rId3">
              <a:alphaModFix/>
            </a:blip>
            <a:srcRect l="495" r="504"/>
            <a:stretch/>
          </p:blipFill>
          <p:spPr>
            <a:xfrm>
              <a:off x="4619557" y="3376794"/>
              <a:ext cx="3100850" cy="1766703"/>
            </a:xfrm>
            <a:prstGeom prst="rect">
              <a:avLst/>
            </a:prstGeom>
            <a:noFill/>
            <a:ln>
              <a:noFill/>
            </a:ln>
          </p:spPr>
        </p:pic>
        <p:sp>
          <p:nvSpPr>
            <p:cNvPr id="175" name="Google Shape;175;p30"/>
            <p:cNvSpPr/>
            <p:nvPr/>
          </p:nvSpPr>
          <p:spPr>
            <a:xfrm>
              <a:off x="6036825" y="3402000"/>
              <a:ext cx="369600" cy="209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30"/>
            <p:cNvPicPr preferRelativeResize="0"/>
            <p:nvPr/>
          </p:nvPicPr>
          <p:blipFill rotWithShape="1">
            <a:blip r:embed="rId4">
              <a:alphaModFix/>
            </a:blip>
            <a:srcRect l="495" r="504"/>
            <a:stretch/>
          </p:blipFill>
          <p:spPr>
            <a:xfrm>
              <a:off x="1423582" y="3376794"/>
              <a:ext cx="3100850" cy="1766700"/>
            </a:xfrm>
            <a:prstGeom prst="rect">
              <a:avLst/>
            </a:prstGeom>
            <a:noFill/>
            <a:ln>
              <a:noFill/>
            </a:ln>
          </p:spPr>
        </p:pic>
        <p:sp>
          <p:nvSpPr>
            <p:cNvPr id="177" name="Google Shape;177;p30"/>
            <p:cNvSpPr/>
            <p:nvPr/>
          </p:nvSpPr>
          <p:spPr>
            <a:xfrm>
              <a:off x="2836425" y="3325800"/>
              <a:ext cx="369600" cy="209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30"/>
            <p:cNvPicPr preferRelativeResize="0"/>
            <p:nvPr/>
          </p:nvPicPr>
          <p:blipFill rotWithShape="1">
            <a:blip r:embed="rId5">
              <a:alphaModFix/>
            </a:blip>
            <a:srcRect l="495" r="504"/>
            <a:stretch/>
          </p:blipFill>
          <p:spPr>
            <a:xfrm>
              <a:off x="1423582" y="1866119"/>
              <a:ext cx="3100850" cy="1766703"/>
            </a:xfrm>
            <a:prstGeom prst="rect">
              <a:avLst/>
            </a:prstGeom>
            <a:noFill/>
            <a:ln>
              <a:noFill/>
            </a:ln>
          </p:spPr>
        </p:pic>
        <p:pic>
          <p:nvPicPr>
            <p:cNvPr id="179" name="Google Shape;179;p30"/>
            <p:cNvPicPr preferRelativeResize="0"/>
            <p:nvPr/>
          </p:nvPicPr>
          <p:blipFill rotWithShape="1">
            <a:blip r:embed="rId6">
              <a:alphaModFix/>
            </a:blip>
            <a:srcRect l="495" r="504"/>
            <a:stretch/>
          </p:blipFill>
          <p:spPr>
            <a:xfrm>
              <a:off x="4619562" y="1866125"/>
              <a:ext cx="3100840" cy="1766700"/>
            </a:xfrm>
            <a:prstGeom prst="rect">
              <a:avLst/>
            </a:prstGeom>
            <a:noFill/>
            <a:ln>
              <a:noFill/>
            </a:ln>
          </p:spPr>
        </p:pic>
      </p:grpSp>
      <p:pic>
        <p:nvPicPr>
          <p:cNvPr id="180" name="Google Shape;180;p30"/>
          <p:cNvPicPr preferRelativeResize="0"/>
          <p:nvPr/>
        </p:nvPicPr>
        <p:blipFill>
          <a:blip r:embed="rId7">
            <a:alphaModFix/>
          </a:blip>
          <a:stretch>
            <a:fillRect/>
          </a:stretch>
        </p:blipFill>
        <p:spPr>
          <a:xfrm>
            <a:off x="0" y="2672800"/>
            <a:ext cx="2822174" cy="15918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and FCM</a:t>
            </a:r>
            <a:endParaRPr/>
          </a:p>
        </p:txBody>
      </p:sp>
      <p:pic>
        <p:nvPicPr>
          <p:cNvPr id="186" name="Google Shape;186;p31"/>
          <p:cNvPicPr preferRelativeResize="0"/>
          <p:nvPr/>
        </p:nvPicPr>
        <p:blipFill>
          <a:blip r:embed="rId3">
            <a:alphaModFix/>
          </a:blip>
          <a:stretch>
            <a:fillRect/>
          </a:stretch>
        </p:blipFill>
        <p:spPr>
          <a:xfrm>
            <a:off x="729450" y="2006250"/>
            <a:ext cx="3705225" cy="2647950"/>
          </a:xfrm>
          <a:prstGeom prst="rect">
            <a:avLst/>
          </a:prstGeom>
          <a:noFill/>
          <a:ln>
            <a:noFill/>
          </a:ln>
        </p:spPr>
      </p:pic>
      <p:pic>
        <p:nvPicPr>
          <p:cNvPr id="187" name="Google Shape;187;p31"/>
          <p:cNvPicPr preferRelativeResize="0"/>
          <p:nvPr/>
        </p:nvPicPr>
        <p:blipFill>
          <a:blip r:embed="rId4">
            <a:alphaModFix/>
          </a:blip>
          <a:stretch>
            <a:fillRect/>
          </a:stretch>
        </p:blipFill>
        <p:spPr>
          <a:xfrm>
            <a:off x="4712925" y="2006250"/>
            <a:ext cx="3705225" cy="264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991475"/>
            <a:ext cx="8520600" cy="19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200"/>
              <a:t>Quick Introduction</a:t>
            </a:r>
            <a:endParaRPr sz="5200"/>
          </a:p>
        </p:txBody>
      </p:sp>
      <p:sp>
        <p:nvSpPr>
          <p:cNvPr id="67" name="Google Shape;67;p14"/>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Alex Herrera, Ben van Oostendorp, Aeon Williams</a:t>
            </a:r>
            <a:endParaRPr/>
          </a:p>
          <a:p>
            <a:pPr marL="0" lvl="0" indent="0" algn="ctr" rtl="0">
              <a:spcBef>
                <a:spcPts val="1600"/>
              </a:spcBef>
              <a:spcAft>
                <a:spcPts val="0"/>
              </a:spcAft>
              <a:buNone/>
            </a:pPr>
            <a:r>
              <a:rPr lang="en"/>
              <a:t>Dr. Jeremy Thomas, Dr. Natalia Solorzano</a:t>
            </a:r>
            <a:endParaRPr/>
          </a:p>
          <a:p>
            <a:pPr marL="0" lvl="0" indent="0" algn="ctr" rtl="0">
              <a:spcBef>
                <a:spcPts val="1600"/>
              </a:spcBef>
              <a:spcAft>
                <a:spcPts val="1600"/>
              </a:spcAft>
              <a:buNone/>
            </a:pPr>
            <a:r>
              <a:rPr lang="en"/>
              <a:t>Dr. Banabas Bede, Dr. Yilin Wu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and FCM</a:t>
            </a:r>
            <a:endParaRPr/>
          </a:p>
          <a:p>
            <a:pPr marL="0" lvl="0" indent="0" algn="l" rtl="0">
              <a:spcBef>
                <a:spcPts val="0"/>
              </a:spcBef>
              <a:spcAft>
                <a:spcPts val="0"/>
              </a:spcAft>
              <a:buNone/>
            </a:pPr>
            <a:endParaRPr/>
          </a:p>
        </p:txBody>
      </p:sp>
      <p:sp>
        <p:nvSpPr>
          <p:cNvPr id="193" name="Google Shape;193;p32"/>
          <p:cNvSpPr txBox="1">
            <a:spLocks noGrp="1"/>
          </p:cNvSpPr>
          <p:nvPr>
            <p:ph type="body" idx="1"/>
          </p:nvPr>
        </p:nvSpPr>
        <p:spPr>
          <a:xfrm>
            <a:off x="762444" y="1336173"/>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Both algorithms produce extremely similar cluster results</a:t>
            </a:r>
            <a:endParaRPr dirty="0"/>
          </a:p>
          <a:p>
            <a:pPr marL="457200" lvl="0" indent="-342900" algn="l" rtl="0">
              <a:spcBef>
                <a:spcPts val="0"/>
              </a:spcBef>
              <a:spcAft>
                <a:spcPts val="0"/>
              </a:spcAft>
              <a:buSzPts val="1800"/>
              <a:buChar char="●"/>
            </a:pPr>
            <a:r>
              <a:rPr lang="en" dirty="0"/>
              <a:t>Similarity consistently lowers with cluster count</a:t>
            </a:r>
            <a:endParaRPr dirty="0"/>
          </a:p>
          <a:p>
            <a:pPr marL="457200" lvl="0" indent="-342900" algn="l" rtl="0">
              <a:spcBef>
                <a:spcPts val="0"/>
              </a:spcBef>
              <a:spcAft>
                <a:spcPts val="0"/>
              </a:spcAft>
              <a:buSzPts val="1800"/>
              <a:buChar char="●"/>
            </a:pPr>
            <a:r>
              <a:rPr lang="en" dirty="0"/>
              <a:t>FCM computation time is 5,303.98% slower than KMeans (4.1 minutes vs 47 milliseconds)</a:t>
            </a:r>
            <a:endParaRPr dirty="0"/>
          </a:p>
          <a:p>
            <a:pPr marL="457200" lvl="0" indent="-342900" algn="l" rtl="0">
              <a:spcBef>
                <a:spcPts val="0"/>
              </a:spcBef>
              <a:spcAft>
                <a:spcPts val="0"/>
              </a:spcAft>
              <a:buSzPts val="1800"/>
              <a:buChar char="●"/>
            </a:pPr>
            <a:r>
              <a:rPr lang="en" dirty="0"/>
              <a:t>FCM is still good for entropy calculations of multidimensional data</a:t>
            </a:r>
            <a:endParaRPr dirty="0"/>
          </a:p>
        </p:txBody>
      </p:sp>
      <p:pic>
        <p:nvPicPr>
          <p:cNvPr id="194" name="Google Shape;194;p32"/>
          <p:cNvPicPr preferRelativeResize="0"/>
          <p:nvPr/>
        </p:nvPicPr>
        <p:blipFill>
          <a:blip r:embed="rId3">
            <a:alphaModFix/>
          </a:blip>
          <a:stretch>
            <a:fillRect/>
          </a:stretch>
        </p:blipFill>
        <p:spPr>
          <a:xfrm>
            <a:off x="2712088" y="3398650"/>
            <a:ext cx="3723426" cy="482675"/>
          </a:xfrm>
          <a:prstGeom prst="rect">
            <a:avLst/>
          </a:prstGeom>
          <a:noFill/>
          <a:ln>
            <a:noFill/>
          </a:ln>
        </p:spPr>
      </p:pic>
      <p:pic>
        <p:nvPicPr>
          <p:cNvPr id="195" name="Google Shape;195;p32"/>
          <p:cNvPicPr preferRelativeResize="0"/>
          <p:nvPr/>
        </p:nvPicPr>
        <p:blipFill>
          <a:blip r:embed="rId4">
            <a:alphaModFix/>
          </a:blip>
          <a:stretch>
            <a:fillRect/>
          </a:stretch>
        </p:blipFill>
        <p:spPr>
          <a:xfrm>
            <a:off x="2712100" y="4027600"/>
            <a:ext cx="3723424" cy="403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KMEANS and DBSCAN</a:t>
            </a:r>
            <a:endParaRPr dirty="0"/>
          </a:p>
        </p:txBody>
      </p:sp>
      <p:pic>
        <p:nvPicPr>
          <p:cNvPr id="201" name="Google Shape;201;p33"/>
          <p:cNvPicPr preferRelativeResize="0"/>
          <p:nvPr/>
        </p:nvPicPr>
        <p:blipFill>
          <a:blip r:embed="rId3">
            <a:alphaModFix/>
          </a:blip>
          <a:stretch>
            <a:fillRect/>
          </a:stretch>
        </p:blipFill>
        <p:spPr>
          <a:xfrm>
            <a:off x="3606900" y="2053025"/>
            <a:ext cx="5238896" cy="2984850"/>
          </a:xfrm>
          <a:prstGeom prst="rect">
            <a:avLst/>
          </a:prstGeom>
          <a:noFill/>
          <a:ln>
            <a:noFill/>
          </a:ln>
        </p:spPr>
      </p:pic>
      <p:sp>
        <p:nvSpPr>
          <p:cNvPr id="202" name="Google Shape;202;p33"/>
          <p:cNvSpPr txBox="1"/>
          <p:nvPr/>
        </p:nvSpPr>
        <p:spPr>
          <a:xfrm>
            <a:off x="469050" y="2076025"/>
            <a:ext cx="2586900" cy="29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03" name="Google Shape;203;p33"/>
          <p:cNvSpPr txBox="1"/>
          <p:nvPr/>
        </p:nvSpPr>
        <p:spPr>
          <a:xfrm>
            <a:off x="161425" y="2349875"/>
            <a:ext cx="3195300" cy="2437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As expected for the mouse dataset used as an example, KMEANS does a better job with data that forms spherical or convex in shape, identifying three shaped regions.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With three easily identifiable clusters, feeding the algorithm k=3 has great results.</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and DSBCAN</a:t>
            </a:r>
            <a:endParaRPr/>
          </a:p>
        </p:txBody>
      </p:sp>
      <p:pic>
        <p:nvPicPr>
          <p:cNvPr id="209" name="Google Shape;209;p34"/>
          <p:cNvPicPr preferRelativeResize="0"/>
          <p:nvPr/>
        </p:nvPicPr>
        <p:blipFill>
          <a:blip r:embed="rId3">
            <a:alphaModFix/>
          </a:blip>
          <a:stretch>
            <a:fillRect/>
          </a:stretch>
        </p:blipFill>
        <p:spPr>
          <a:xfrm>
            <a:off x="3622388" y="2002925"/>
            <a:ext cx="5291725" cy="2984850"/>
          </a:xfrm>
          <a:prstGeom prst="rect">
            <a:avLst/>
          </a:prstGeom>
          <a:noFill/>
          <a:ln>
            <a:noFill/>
          </a:ln>
        </p:spPr>
      </p:pic>
      <p:sp>
        <p:nvSpPr>
          <p:cNvPr id="210" name="Google Shape;210;p34"/>
          <p:cNvSpPr txBox="1"/>
          <p:nvPr/>
        </p:nvSpPr>
        <p:spPr>
          <a:xfrm>
            <a:off x="161425" y="2349875"/>
            <a:ext cx="3397500" cy="2437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But as expected, DBSCAN is better at density connected regions and irregular shapes, like the rainbands of a storm.</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Can identify and handle outliers easily.</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Less “spherical” shaped regions.</a:t>
            </a:r>
            <a:endParaRPr>
              <a:latin typeface="Lato"/>
              <a:ea typeface="Lato"/>
              <a:cs typeface="Lato"/>
              <a:sym typeface="Lato"/>
            </a:endParaRPr>
          </a:p>
        </p:txBody>
      </p:sp>
      <p:sp>
        <p:nvSpPr>
          <p:cNvPr id="211" name="Google Shape;211;p34"/>
          <p:cNvSpPr txBox="1"/>
          <p:nvPr/>
        </p:nvSpPr>
        <p:spPr>
          <a:xfrm>
            <a:off x="1815950" y="2880325"/>
            <a:ext cx="7274700" cy="8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FCM and DSBCAN</a:t>
            </a:r>
            <a:endParaRPr/>
          </a:p>
        </p:txBody>
      </p:sp>
      <p:sp>
        <p:nvSpPr>
          <p:cNvPr id="217" name="Google Shape;217;p35"/>
          <p:cNvSpPr txBox="1">
            <a:spLocks noGrp="1"/>
          </p:cNvSpPr>
          <p:nvPr>
            <p:ph type="body" idx="1"/>
          </p:nvPr>
        </p:nvSpPr>
        <p:spPr>
          <a:xfrm>
            <a:off x="727650" y="977157"/>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differences between FCM and DBSCAN are pretty similar to Kmeans and DBSCAN, however FCM does still maintain the advantage of being able to tell if the clusters are very separated from each other. In terms of performance, DBSCAN outperforms FCM when it comes to visualization. However, the two can be made to perform very similarly (with enough tweaking).</a:t>
            </a:r>
            <a:endParaRPr dirty="0"/>
          </a:p>
        </p:txBody>
      </p:sp>
      <p:pic>
        <p:nvPicPr>
          <p:cNvPr id="218" name="Google Shape;218;p35"/>
          <p:cNvPicPr preferRelativeResize="0"/>
          <p:nvPr/>
        </p:nvPicPr>
        <p:blipFill>
          <a:blip r:embed="rId3">
            <a:alphaModFix/>
          </a:blip>
          <a:stretch>
            <a:fillRect/>
          </a:stretch>
        </p:blipFill>
        <p:spPr>
          <a:xfrm>
            <a:off x="1316343" y="3081225"/>
            <a:ext cx="2155550" cy="2062275"/>
          </a:xfrm>
          <a:prstGeom prst="rect">
            <a:avLst/>
          </a:prstGeom>
          <a:noFill/>
          <a:ln>
            <a:noFill/>
          </a:ln>
        </p:spPr>
      </p:pic>
      <p:pic>
        <p:nvPicPr>
          <p:cNvPr id="219" name="Google Shape;219;p35"/>
          <p:cNvPicPr preferRelativeResize="0"/>
          <p:nvPr/>
        </p:nvPicPr>
        <p:blipFill>
          <a:blip r:embed="rId4">
            <a:alphaModFix/>
          </a:blip>
          <a:stretch>
            <a:fillRect/>
          </a:stretch>
        </p:blipFill>
        <p:spPr>
          <a:xfrm>
            <a:off x="5404893" y="3081224"/>
            <a:ext cx="2155550" cy="2062289"/>
          </a:xfrm>
          <a:prstGeom prst="rect">
            <a:avLst/>
          </a:prstGeom>
          <a:noFill/>
          <a:ln>
            <a:noFill/>
          </a:ln>
        </p:spPr>
      </p:pic>
      <p:sp>
        <p:nvSpPr>
          <p:cNvPr id="220" name="Google Shape;220;p35"/>
          <p:cNvSpPr txBox="1"/>
          <p:nvPr/>
        </p:nvSpPr>
        <p:spPr>
          <a:xfrm>
            <a:off x="1753025" y="2808200"/>
            <a:ext cx="1282200" cy="23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DBSCAN</a:t>
            </a:r>
            <a:endParaRPr>
              <a:latin typeface="Lato"/>
              <a:ea typeface="Lato"/>
              <a:cs typeface="Lato"/>
              <a:sym typeface="Lato"/>
            </a:endParaRPr>
          </a:p>
        </p:txBody>
      </p:sp>
      <p:sp>
        <p:nvSpPr>
          <p:cNvPr id="221" name="Google Shape;221;p35"/>
          <p:cNvSpPr txBox="1"/>
          <p:nvPr/>
        </p:nvSpPr>
        <p:spPr>
          <a:xfrm>
            <a:off x="5841575" y="2808200"/>
            <a:ext cx="1282200" cy="23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FCM</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FCM and DBSCAN</a:t>
            </a:r>
            <a:endParaRPr/>
          </a:p>
        </p:txBody>
      </p:sp>
      <p:pic>
        <p:nvPicPr>
          <p:cNvPr id="227" name="Google Shape;227;p36"/>
          <p:cNvPicPr preferRelativeResize="0"/>
          <p:nvPr/>
        </p:nvPicPr>
        <p:blipFill>
          <a:blip r:embed="rId3">
            <a:alphaModFix/>
          </a:blip>
          <a:stretch>
            <a:fillRect/>
          </a:stretch>
        </p:blipFill>
        <p:spPr>
          <a:xfrm>
            <a:off x="1039725" y="2211000"/>
            <a:ext cx="3289777" cy="2167075"/>
          </a:xfrm>
          <a:prstGeom prst="rect">
            <a:avLst/>
          </a:prstGeom>
          <a:noFill/>
          <a:ln>
            <a:noFill/>
          </a:ln>
        </p:spPr>
      </p:pic>
      <p:pic>
        <p:nvPicPr>
          <p:cNvPr id="228" name="Google Shape;228;p36"/>
          <p:cNvPicPr preferRelativeResize="0"/>
          <p:nvPr/>
        </p:nvPicPr>
        <p:blipFill>
          <a:blip r:embed="rId4">
            <a:alphaModFix/>
          </a:blip>
          <a:stretch>
            <a:fillRect/>
          </a:stretch>
        </p:blipFill>
        <p:spPr>
          <a:xfrm>
            <a:off x="4718172" y="2211000"/>
            <a:ext cx="3289777" cy="21670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conclusion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DBSCAN yields the best results</a:t>
            </a:r>
            <a:endParaRPr/>
          </a:p>
        </p:txBody>
      </p:sp>
      <p:sp>
        <p:nvSpPr>
          <p:cNvPr id="239" name="Google Shape;239;p38"/>
          <p:cNvSpPr txBox="1">
            <a:spLocks noGrp="1"/>
          </p:cNvSpPr>
          <p:nvPr>
            <p:ph type="body" idx="1"/>
          </p:nvPr>
        </p:nvSpPr>
        <p:spPr>
          <a:xfrm>
            <a:off x="794275" y="1301163"/>
            <a:ext cx="4055700" cy="2994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DBSCAN best emulates the real world with having the best structure of rainbands and clouds. It doesn’t run into the issue of having spherical clusters which lets it have the curved bands that we typically see in storms. It also lets us deal with noise, which in the case of lightning strikes/strokes, can be clouds/storms that only have a single strike or stroke.</a:t>
            </a:r>
            <a:endParaRPr dirty="0"/>
          </a:p>
        </p:txBody>
      </p:sp>
      <p:pic>
        <p:nvPicPr>
          <p:cNvPr id="240" name="Google Shape;240;p38"/>
          <p:cNvPicPr preferRelativeResize="0"/>
          <p:nvPr/>
        </p:nvPicPr>
        <p:blipFill>
          <a:blip r:embed="rId3">
            <a:alphaModFix/>
          </a:blip>
          <a:stretch>
            <a:fillRect/>
          </a:stretch>
        </p:blipFill>
        <p:spPr>
          <a:xfrm>
            <a:off x="5338600" y="1853850"/>
            <a:ext cx="3011125" cy="3063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Where we can go in the future with this?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can continue to do with this knowledge</a:t>
            </a:r>
            <a:endParaRPr/>
          </a:p>
        </p:txBody>
      </p:sp>
      <p:sp>
        <p:nvSpPr>
          <p:cNvPr id="251" name="Google Shape;251;p40"/>
          <p:cNvSpPr txBox="1">
            <a:spLocks noGrp="1"/>
          </p:cNvSpPr>
          <p:nvPr>
            <p:ph type="body" idx="1"/>
          </p:nvPr>
        </p:nvSpPr>
        <p:spPr>
          <a:xfrm>
            <a:off x="729450" y="22154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thing that’s very close to what we have would be utilizing the GLM data. Clustering it and comparing with WWLLN data could be informative of better accuracy for cloud location.</a:t>
            </a:r>
            <a:endParaRPr/>
          </a:p>
          <a:p>
            <a:pPr marL="0" lvl="0" indent="0" algn="l" rtl="0">
              <a:spcBef>
                <a:spcPts val="1600"/>
              </a:spcBef>
              <a:spcAft>
                <a:spcPts val="0"/>
              </a:spcAft>
              <a:buNone/>
            </a:pPr>
            <a:r>
              <a:rPr lang="en"/>
              <a:t>Another aspect could be investigating the clusters on the microwave data and images that WWLLN also has to better inspect tropical cyclones.</a:t>
            </a:r>
            <a:endParaRPr/>
          </a:p>
          <a:p>
            <a:pPr marL="0" lvl="0" indent="0" algn="l" rtl="0">
              <a:spcBef>
                <a:spcPts val="1600"/>
              </a:spcBef>
              <a:spcAft>
                <a:spcPts val="1600"/>
              </a:spcAft>
              <a:buNone/>
            </a:pPr>
            <a:r>
              <a:rPr lang="en"/>
              <a:t>We could also search for lightning cluster patterns that would help predict storm intensity and formation.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 Any Questions?</a:t>
            </a:r>
            <a:endParaRPr/>
          </a:p>
        </p:txBody>
      </p:sp>
      <p:pic>
        <p:nvPicPr>
          <p:cNvPr id="257" name="Google Shape;257;p41"/>
          <p:cNvPicPr preferRelativeResize="0"/>
          <p:nvPr/>
        </p:nvPicPr>
        <p:blipFill>
          <a:blip r:embed="rId3">
            <a:alphaModFix/>
          </a:blip>
          <a:stretch>
            <a:fillRect/>
          </a:stretch>
        </p:blipFill>
        <p:spPr>
          <a:xfrm>
            <a:off x="5655100" y="2304686"/>
            <a:ext cx="3488898" cy="28388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Data and Visualization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263275" y="13235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263" name="Google Shape;263;p42"/>
          <p:cNvSpPr txBox="1">
            <a:spLocks noGrp="1"/>
          </p:cNvSpPr>
          <p:nvPr>
            <p:ph type="body" idx="1"/>
          </p:nvPr>
        </p:nvSpPr>
        <p:spPr>
          <a:xfrm>
            <a:off x="263275" y="2078875"/>
            <a:ext cx="8663400" cy="28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Hutchins, M. L., Holzworth, R. H., &amp; Brundell, J. B. (2014). Diurnal variation of the global electric circuit from clustered thunderstorms. Journal of Geophysical Research: Space Physics, 119(1), 620-629. https://agupubs.onlinelibrary.wiley.com/doi/pdf/10.1002/2013JA019593</a:t>
            </a:r>
            <a:endParaRPr sz="1200"/>
          </a:p>
          <a:p>
            <a:pPr marL="0" lvl="0" indent="0" algn="l" rtl="0">
              <a:lnSpc>
                <a:spcPct val="100000"/>
              </a:lnSpc>
              <a:spcBef>
                <a:spcPts val="1600"/>
              </a:spcBef>
              <a:spcAft>
                <a:spcPts val="0"/>
              </a:spcAft>
              <a:buNone/>
            </a:pPr>
            <a:r>
              <a:rPr lang="en" sz="1200"/>
              <a:t>Solorzano, N. N., Thomas, J. N., &amp; Holzworth, R. H. (2008, January). Global studies of tropical cyclones using the World Wide Lightning Location Network. In Proceedings of the AMS 2008 meeting, New Orleans, LA, USA</a:t>
            </a:r>
            <a:endParaRPr sz="1200"/>
          </a:p>
          <a:p>
            <a:pPr marL="0" lvl="0" indent="0" algn="l" rtl="0">
              <a:lnSpc>
                <a:spcPct val="100000"/>
              </a:lnSpc>
              <a:spcBef>
                <a:spcPts val="400"/>
              </a:spcBef>
              <a:spcAft>
                <a:spcPts val="0"/>
              </a:spcAft>
              <a:buNone/>
            </a:pPr>
            <a:r>
              <a:rPr lang="en" sz="1200"/>
              <a:t>https://wwlln.net/publications/Solorzano_AMS_29FEB2008.pdf</a:t>
            </a:r>
            <a:endParaRPr sz="1200"/>
          </a:p>
          <a:p>
            <a:pPr marL="0" lvl="0" indent="0" algn="l" rtl="0">
              <a:spcBef>
                <a:spcPts val="1600"/>
              </a:spcBef>
              <a:spcAft>
                <a:spcPts val="0"/>
              </a:spcAft>
              <a:buNone/>
            </a:pPr>
            <a:r>
              <a:rPr lang="en" sz="1200"/>
              <a:t>B Bede - Mathematics of Fuzzy Sets and Fuzzy Logic, Springer, 2013</a:t>
            </a:r>
            <a:endParaRPr sz="1200"/>
          </a:p>
          <a:p>
            <a:pPr marL="0" lvl="0" indent="0" algn="l" rtl="0">
              <a:spcBef>
                <a:spcPts val="400"/>
              </a:spcBef>
              <a:spcAft>
                <a:spcPts val="400"/>
              </a:spcAft>
              <a:buNone/>
            </a:pPr>
            <a:r>
              <a:rPr lang="en" sz="1200"/>
              <a:t>https://link.springer.com/chapter/10.1007/978-3-642-35221-8_12</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Structure of the Data</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WWLLN data that we used for this project is collected from all around the world. It is a ground based network that detects the return strokes of the lightning. The processed data contains the latitude, longitude, energy, how many stations detected it, and a few other metrics.</a:t>
            </a:r>
            <a:endParaRPr/>
          </a:p>
          <a:p>
            <a:pPr marL="0" lvl="0" indent="0" algn="l" rtl="0">
              <a:spcBef>
                <a:spcPts val="1600"/>
              </a:spcBef>
              <a:spcAft>
                <a:spcPts val="0"/>
              </a:spcAft>
              <a:buNone/>
            </a:pPr>
            <a:r>
              <a:rPr lang="en"/>
              <a:t>The GLM data might be used in the future contains a lot more data, but is mostly limited to the Western Hemisphere. It detects events with a camera-like sensor, and then groups those events into groups, and then into flashes. It contains all of the same data as the WWLLN data, but a lot more such as area, duration, etc.</a:t>
            </a:r>
            <a:endParaRPr/>
          </a:p>
          <a:p>
            <a:pPr marL="0" lvl="0" indent="0" algn="l" rtl="0">
              <a:spcBef>
                <a:spcPts val="1600"/>
              </a:spcBef>
              <a:spcAft>
                <a:spcPts val="1600"/>
              </a:spcAft>
              <a:buNone/>
            </a:pPr>
            <a:r>
              <a:rPr lang="en"/>
              <a:t>There is also microwave data that we have yet to use from the Naval Research Lab. There’s 2 sets, GMI 89 GHz and SSMIS 91 GHz.</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a:t>
            </a:r>
            <a:endParaRPr/>
          </a:p>
        </p:txBody>
      </p:sp>
      <p:pic>
        <p:nvPicPr>
          <p:cNvPr id="3" name="Picture 2" descr="A picture containing text, map&#10;&#10;Description automatically generated">
            <a:extLst>
              <a:ext uri="{FF2B5EF4-FFF2-40B4-BE49-F238E27FC236}">
                <a16:creationId xmlns:a16="http://schemas.microsoft.com/office/drawing/2014/main" id="{398B74CA-809C-4771-946D-73C357221115}"/>
              </a:ext>
            </a:extLst>
          </p:cNvPr>
          <p:cNvPicPr>
            <a:picLocks noChangeAspect="1"/>
          </p:cNvPicPr>
          <p:nvPr/>
        </p:nvPicPr>
        <p:blipFill>
          <a:blip r:embed="rId3"/>
          <a:stretch>
            <a:fillRect/>
          </a:stretch>
        </p:blipFill>
        <p:spPr>
          <a:xfrm>
            <a:off x="1137658" y="1034570"/>
            <a:ext cx="6422637" cy="33472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Techniques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Quick Refresher on Techniques</a:t>
            </a:r>
            <a:endParaRPr/>
          </a:p>
        </p:txBody>
      </p:sp>
      <p:sp>
        <p:nvSpPr>
          <p:cNvPr id="94" name="Google Shape;9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is the grouping of data points into “clusters” based on different parameters. Commonly, the idea is to reduce the dissimilarity of data points to cluster centers, typically through minimizing distances from the center to the data points.</a:t>
            </a:r>
            <a:endParaRPr/>
          </a:p>
          <a:p>
            <a:pPr marL="0" lvl="0" indent="0" algn="l" rtl="0">
              <a:spcBef>
                <a:spcPts val="1600"/>
              </a:spcBef>
              <a:spcAft>
                <a:spcPts val="1600"/>
              </a:spcAft>
              <a:buNone/>
            </a:pPr>
            <a:r>
              <a:rPr lang="en"/>
              <a:t>The algorithms we use are K-Means, DBSCAN, and Fuzzy C-Means.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a:t>
            </a:r>
            <a:endParaRPr/>
          </a:p>
        </p:txBody>
      </p:sp>
      <p:sp>
        <p:nvSpPr>
          <p:cNvPr id="100" name="Google Shape;10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KMeans is an unsupervised data clustering algorithm. With a predetermined number of clusters, 2 random centroids are placed, and each data point is allocated to the nearest centroid, forming the clusters. This is repeated, with the centroids moving to the location of the average points in their cluster, until maximum iterations is reached (arbitrary and pre-determined), or until the clusters stop moving.</a:t>
            </a:r>
            <a:endParaRPr/>
          </a:p>
        </p:txBody>
      </p:sp>
      <p:pic>
        <p:nvPicPr>
          <p:cNvPr id="101" name="Google Shape;101;p20"/>
          <p:cNvPicPr preferRelativeResize="0"/>
          <p:nvPr/>
        </p:nvPicPr>
        <p:blipFill>
          <a:blip r:embed="rId3">
            <a:alphaModFix/>
          </a:blip>
          <a:stretch>
            <a:fillRect/>
          </a:stretch>
        </p:blipFill>
        <p:spPr>
          <a:xfrm>
            <a:off x="1962100" y="3093025"/>
            <a:ext cx="5223401" cy="2050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DBSCAN</a:t>
            </a:r>
            <a:endParaRPr/>
          </a:p>
        </p:txBody>
      </p:sp>
      <p:sp>
        <p:nvSpPr>
          <p:cNvPr id="107" name="Google Shape;10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DBScan (Density-Based Spatial Clustering of Applications with Noise) is a density-based clustering algorithm. The key fact of this algorithm is that the neighbourhood of each point in a cluster which is within a given radius (the epsilon) must have a minimum number of points (min_samples). This algorithm has proved extremely efficient in detecting outliers and handling noise.</a:t>
            </a:r>
            <a:endParaRPr/>
          </a:p>
        </p:txBody>
      </p:sp>
      <p:pic>
        <p:nvPicPr>
          <p:cNvPr id="108" name="Google Shape;108;p21"/>
          <p:cNvPicPr preferRelativeResize="0"/>
          <p:nvPr/>
        </p:nvPicPr>
        <p:blipFill>
          <a:blip r:embed="rId3">
            <a:alphaModFix/>
          </a:blip>
          <a:stretch>
            <a:fillRect/>
          </a:stretch>
        </p:blipFill>
        <p:spPr>
          <a:xfrm>
            <a:off x="2805625" y="3170800"/>
            <a:ext cx="3536350" cy="176817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1131</Words>
  <Application>Microsoft Office PowerPoint</Application>
  <PresentationFormat>On-screen Show (16:9)</PresentationFormat>
  <Paragraphs>74</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Proxima Nova</vt:lpstr>
      <vt:lpstr>Arial</vt:lpstr>
      <vt:lpstr>Lato</vt:lpstr>
      <vt:lpstr>Spearmint</vt:lpstr>
      <vt:lpstr>Clustering Techniques Applied to Lightning Data</vt:lpstr>
      <vt:lpstr>Quick Introduction</vt:lpstr>
      <vt:lpstr>The Data and Visualization</vt:lpstr>
      <vt:lpstr>The Structure of the Data</vt:lpstr>
      <vt:lpstr>Visualization</vt:lpstr>
      <vt:lpstr>The Techniques</vt:lpstr>
      <vt:lpstr>Quick Refresher on Techniques</vt:lpstr>
      <vt:lpstr>KMeans</vt:lpstr>
      <vt:lpstr>DBSCAN</vt:lpstr>
      <vt:lpstr>Fuzzy C-Means (FCM)</vt:lpstr>
      <vt:lpstr>Now the Question: Which method best reflects what we expect in the real world?</vt:lpstr>
      <vt:lpstr>What do we expect in the real world?</vt:lpstr>
      <vt:lpstr>Comparing Each Algorithm</vt:lpstr>
      <vt:lpstr>KMEANS and FCM </vt:lpstr>
      <vt:lpstr>KMEANS and FCM </vt:lpstr>
      <vt:lpstr>KMEANS and FCM  </vt:lpstr>
      <vt:lpstr>KMEANS and FCM</vt:lpstr>
      <vt:lpstr>KMEANS and FCM  </vt:lpstr>
      <vt:lpstr>KMEANS and FCM</vt:lpstr>
      <vt:lpstr>KMEANS and FCM </vt:lpstr>
      <vt:lpstr>KMEANS and DBSCAN</vt:lpstr>
      <vt:lpstr>KMEANS and DSBCAN</vt:lpstr>
      <vt:lpstr>FCM and DSBCAN</vt:lpstr>
      <vt:lpstr>FCM and DBSCAN</vt:lpstr>
      <vt:lpstr>The conclusion</vt:lpstr>
      <vt:lpstr>DBSCAN yields the best results</vt:lpstr>
      <vt:lpstr>Where we can go in the future with this?</vt:lpstr>
      <vt:lpstr>What we can continue to do with this knowledge</vt:lpstr>
      <vt:lpstr>Thanks! Any 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Techniques Applied to Lightning Data</dc:title>
  <cp:lastModifiedBy>Ben van Oostendorp</cp:lastModifiedBy>
  <cp:revision>2</cp:revision>
  <dcterms:modified xsi:type="dcterms:W3CDTF">2020-12-05T01:43:45Z</dcterms:modified>
</cp:coreProperties>
</file>